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71" r:id="rId5"/>
    <p:sldId id="272" r:id="rId6"/>
    <p:sldId id="261" r:id="rId7"/>
    <p:sldId id="263" r:id="rId8"/>
    <p:sldId id="262" r:id="rId9"/>
    <p:sldId id="267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CCFF99"/>
    <a:srgbClr val="99FFCC"/>
    <a:srgbClr val="FFFFCC"/>
    <a:srgbClr val="FF7C80"/>
    <a:srgbClr val="FFCCFF"/>
    <a:srgbClr val="C7F3F5"/>
    <a:srgbClr val="FE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FEAFF-ABE5-443D-AE60-AAA2079902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E129E-99D8-4799-8F03-A521AACF3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58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129E-99D8-4799-8F03-A521AACF32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5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7F36-56A5-59FC-5855-9E8468184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9AE56-1F84-983F-E6C7-291F6A83C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7653-77D7-10B0-D06B-68B3F14F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5FC6-0BC8-3D28-1302-D3AB77A7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54B82-574B-5F03-28F8-CA1FDCF7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31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8061-69B2-F08B-E83D-E0473797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F690D-7585-B9C9-6CBB-70888F74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67C57-D474-6595-91AC-36952382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5C36E-4D69-C126-E299-728AA8594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6B002-91D4-F659-EA6D-20711CCF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98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35D57-8140-3BEC-6EBD-FC8174B35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05946-15E1-CE8D-0B5F-9ABF61246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2F665-9D9B-CB57-9B43-14E2B4F2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5031-E02A-0798-63DF-9516BF96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F9070-8C36-54C1-BC63-996F6A7A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51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68D5-ED87-1E24-74D7-DD755E87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A828-B8B3-79D2-283E-F386A1C6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1BA53-DE49-3361-2C09-9A4391BE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3713-D112-5AC7-AB15-B3B7C61C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EAC7C-4288-3546-BD6A-7C48F105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22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99CB-07E2-B099-BEF6-5C860175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21F9E-8FD1-4659-FC3B-C9FE70E7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85A03-A8B2-8B06-8E53-B974AA63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6F2DE-CE83-D93D-4A15-D1B5259A2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BD8BE-F385-84B8-CFC6-292B80A5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54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78F2-58DB-19FC-2AE1-BA9B4334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FB02-D7D9-56A5-3D62-143CA0F90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1C503-96CC-F3DA-6BFD-6F1A4489B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B1A10-C54D-8DF1-2FB3-471425EB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65D3C-E2F1-72C2-F336-C3F444BB7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2E9A6-BBFE-A3AF-93EB-ED8C42B7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33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E27D-A65C-87D4-D8DD-70BFE1F75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97957-C2AD-9BC8-CFC5-7997AD6E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C2389-3D1B-ACAF-5C79-BB609E58A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4B780-2531-9C74-80FC-B008B6E87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AA6A5-196C-CB7C-1062-8A2AE9315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9CB912-BFAA-5786-0DD9-F4996163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D80B0-308C-8DAE-160A-6BBA37E5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7E7BE3-C3FD-62EF-4A61-A1709DE0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74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06A8-A456-A0BB-5EEF-FC60F42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9F1E0-CA81-92D4-9303-2DA9456F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B63F1-A106-E0D6-1B64-14FC120C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8A058-F56B-CE5E-50B9-32EF7EA4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52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2CE31-1638-1E4D-7B04-43B085B0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88B94-1205-8598-D909-3FB2C1DA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B14D4-CE76-F24C-9DB6-4DC6C9DB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7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C810-1A53-7E68-418D-1DD7604A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DCD9-42F2-4B76-CAD2-0DDB1A3C1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77A37-6370-AE1B-60B5-6DF9828A3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9ACBF-7A00-13FF-4CF8-15AF2CF1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E597F-E954-BE63-0503-84CC2547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E3AA2-28D5-981A-3E9A-CCBF4D7E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28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6484-844D-EE9D-E72F-FFBC4C3D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B3AB7-97BC-400F-AF40-89A477684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6AC0B-A470-C743-ED0C-F00464838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E336F-5784-4D4C-93F1-A491DCBF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9948D-2A88-C782-EC52-B9F0D848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B512C-50D5-0E99-1232-58E70AE2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79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D73FD-EC77-E0B9-B9E8-9DB19DEF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8799D-743E-CF57-E043-5321FBB38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7BAB3-55FA-AFCC-3F30-3AE072D02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7804E-9687-43AD-8959-FDB543447491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B16C-7A55-3336-7502-A6F4B3F8A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5237B-E234-F0CC-E79B-4AEBF07BA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05E91-1EF0-41F4-9305-0740A99939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31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8-025-96520-7?utm_source=chatgpt.com" TargetMode="External"/><Relationship Id="rId3" Type="http://schemas.openxmlformats.org/officeDocument/2006/relationships/hyperlink" Target="https://www.ncbi.nlm.nih.gov/pmc/articles/PMC5850539/PMC" TargetMode="External"/><Relationship Id="rId7" Type="http://schemas.openxmlformats.org/officeDocument/2006/relationships/hyperlink" Target="https://www.sciencedirect.com/science/article/pii/S1319157820304936?utm_source=chatgpt.com" TargetMode="External"/><Relationship Id="rId12" Type="http://schemas.openxmlformats.org/officeDocument/2006/relationships/hyperlink" Target="https://www.oaepublish.com/articles/ais.2024.109?utm_source=chatgpt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wadirect.com/proceedings/ace/article/view/10279/pdf?utm_source=chatgpt.com" TargetMode="External"/><Relationship Id="rId11" Type="http://schemas.openxmlformats.org/officeDocument/2006/relationships/hyperlink" Target="https://www.researchgate.net/publication/378435003_The_prediction_and_analysis_of_heart_disease_using_XGBoost_algorithm?utm_source=chatgpt.com" TargetMode="External"/><Relationship Id="rId5" Type="http://schemas.openxmlformats.org/officeDocument/2006/relationships/hyperlink" Target="https://jesit.springeropen.com/articles/10.1186/s43067-023-00108-y?utm_source=chatgpt.com" TargetMode="External"/><Relationship Id="rId10" Type="http://schemas.openxmlformats.org/officeDocument/2006/relationships/hyperlink" Target="https://www.scholarlyreview.org/api/v1/articles/121782-prediction-of-heart-failure-using-random-forest-and-xgboost.pdf?utm_source=chatgpt.com" TargetMode="External"/><Relationship Id="rId4" Type="http://schemas.openxmlformats.org/officeDocument/2006/relationships/hyperlink" Target="https://www.sciencedirect.com/science/article/pii/S1877050923012760?utm_source=chatgpt.com" TargetMode="External"/><Relationship Id="rId9" Type="http://schemas.openxmlformats.org/officeDocument/2006/relationships/hyperlink" Target="https://ijritcc.org/index.php/ijritcc/article/view/11611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hyperlink" Target="https://www.kaggle.com/datasets/johnsmith88/heart-disease-dataset?utm_source=chatgpt.com" TargetMode="Externa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1D51B93-E78A-CACB-AA26-E9B9FCD9E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2" y="-69958"/>
            <a:ext cx="12319820" cy="7039898"/>
          </a:xfrm>
          <a:prstGeom prst="rect">
            <a:avLst/>
          </a:prstGeom>
        </p:spPr>
      </p:pic>
      <p:pic>
        <p:nvPicPr>
          <p:cNvPr id="3" name="Picture 4" descr="MIT ADT University – AIC-MITADT INCUBATOR FORUM">
            <a:extLst>
              <a:ext uri="{FF2B5EF4-FFF2-40B4-BE49-F238E27FC236}">
                <a16:creationId xmlns:a16="http://schemas.microsoft.com/office/drawing/2014/main" id="{775E5733-74DC-E943-C766-90A4B9EFD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20" y="435558"/>
            <a:ext cx="3147160" cy="135077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B5286AF1-C3EA-8256-EC6C-114BD2AEB8A1}"/>
              </a:ext>
            </a:extLst>
          </p:cNvPr>
          <p:cNvSpPr txBox="1"/>
          <p:nvPr/>
        </p:nvSpPr>
        <p:spPr>
          <a:xfrm>
            <a:off x="1299965" y="2308180"/>
            <a:ext cx="1031930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0" marR="5080" indent="-2737485">
              <a:spcBef>
                <a:spcPts val="100"/>
              </a:spcBef>
            </a:pPr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3600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PraanSutra</a:t>
            </a:r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-AI: An Intelligent System for Predictive Patient Risk Management”</a:t>
            </a:r>
            <a:endParaRPr sz="28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300E6752-5577-48DC-EAC5-23D902BFC32A}"/>
              </a:ext>
            </a:extLst>
          </p:cNvPr>
          <p:cNvSpPr txBox="1"/>
          <p:nvPr/>
        </p:nvSpPr>
        <p:spPr>
          <a:xfrm>
            <a:off x="4841856" y="4626236"/>
            <a:ext cx="304835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0" marR="5080" indent="-2737485" algn="ctr">
              <a:spcBef>
                <a:spcPts val="100"/>
              </a:spcBef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Sonawane</a:t>
            </a: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00324506-6EC3-82C8-CF4A-2EE8EB322E7B}"/>
              </a:ext>
            </a:extLst>
          </p:cNvPr>
          <p:cNvSpPr txBox="1"/>
          <p:nvPr/>
        </p:nvSpPr>
        <p:spPr>
          <a:xfrm>
            <a:off x="5328732" y="4058396"/>
            <a:ext cx="226177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0" marR="5080" indent="-2737485">
              <a:spcBef>
                <a:spcPts val="100"/>
              </a:spcBef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endParaRPr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8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D51F2-A0AC-050F-9488-7629F6D45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100B22-6C99-A6D9-CCEB-2F8DCE27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46AE87DA-7F53-62A9-37D6-0545A2BA38BC}"/>
              </a:ext>
            </a:extLst>
          </p:cNvPr>
          <p:cNvSpPr txBox="1">
            <a:spLocks/>
          </p:cNvSpPr>
          <p:nvPr/>
        </p:nvSpPr>
        <p:spPr>
          <a:xfrm>
            <a:off x="4994786" y="-341027"/>
            <a:ext cx="1848465" cy="839370"/>
          </a:xfrm>
          <a:prstGeom prst="rect">
            <a:avLst/>
          </a:prstGeom>
        </p:spPr>
        <p:txBody>
          <a:bodyPr vert="horz" wrap="square" lIns="0" tIns="46553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862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noProof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400" b="1" spc="-1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08C17-ED7D-CD89-DB32-02C92693E87D}"/>
              </a:ext>
            </a:extLst>
          </p:cNvPr>
          <p:cNvSpPr txBox="1"/>
          <p:nvPr/>
        </p:nvSpPr>
        <p:spPr>
          <a:xfrm>
            <a:off x="1002889" y="498343"/>
            <a:ext cx="10186221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J. Wiens and E. Saria, “Machine Learning for Healthcare: On the Verge of a Major Shift in Healthcare Epidemiology,”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Curr. </a:t>
            </a:r>
            <a:r>
              <a:rPr lang="en-IN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Epidemiol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Rep.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4, no. 3, pp. 198–205, Jun. 2017.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https://www.ncbi.nlm.nih.gov/pmc/articles/PMC5850539/PMC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T. Gentner, “Data Lakes in Healthcare: Applications and Benefits from One Year of Real-World Use,”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Procedia Comput. Sci.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221, pp. 552–559, 2023. Available: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https://www.sciencedirect.com/science/article/pii/S1877050923012760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ScienceDirect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Badawy, N. Ramadan and H. A. </a:t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Hefny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“Healthcare predictive analytics using machine learning and deep learning techniques: a survey,”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IN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Syst. Inf. Technol.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10, Article 40, Aug. 2023. Available: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https://jesit.springeropen.com/articles/10.1186/s43067-023-00108-y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SpringerOpen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J. C. Yang, “The prediction and analysis of heart disease using </a:t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algorithm,” in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Int. Conf. Mach. Learn. Autom.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41, no. 1, pp. 61–68, 2023. DOI: 10.54254/2755-2721/41/20230711. Available: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https://www.ewadirect.com/proceedings/ace/article/view/10279/pdf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Ewa Direct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“An optimized </a:t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diagnostic system for effective heart disease prediction,”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Int. J. Bio-Med. Data Anal.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33, pp. 85–99, 2020. Available: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https://www.sciencedirect.com/science/article/pii/S1319157820304936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ScienceDirect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“Prediction of cardiovascular disease based on multiple feature selection algorithm ensemble learning,”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Sci. Rep.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2025. Available: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https://www.nature.com/articles/s41598-025-96520-7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Nature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L. Singh </a:t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Songare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“Heart Disease Prediction using Integrated Technology of </a:t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Random Forest and Multi-Layer Perceptron,”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Int. J. Recent </a:t>
            </a:r>
            <a:r>
              <a:rPr lang="en-IN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Trends Comput. Commun.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13, no. 1, pp. 121–132, 2025. Available: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https://ijritcc.org/index.php/ijritcc/article/view/11611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IJRITCC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A. Gao, “Prediction of Heart Failure Using Random Forest and </a:t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Scholarly Rev. Online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Winter 2023/2024. Available: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https://www.scholarlyreview.org/api/v1/articles/121782-prediction-of-heart-failure-using-random-forest-and-xgboost.pdf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scholarlyreview.org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“The prediction and analysis of heart disease using </a:t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algorithm,”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Appl. Comput. Eng.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41, no. 1, pp. 61–68, 2024. Available: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https://www.researchgate.net/publication/378435003_The_prediction_and_analysis_of_heart_disease_using_XGBoost_algorithm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ResearchGate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A. Talwar, “Artificial intelligence unlocks the healthcare data lake,” 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Surgery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1–9, May 2025. Available: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https://www.oaepublish.com/articles/ais.2024.109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oaepublish.com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57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C90A5-E016-D6DD-B68C-5D6D4C313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C6F167-C4C6-3B6B-78A1-46808335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4FD25-BB62-47DC-A6BE-4D3F6206632F}"/>
              </a:ext>
            </a:extLst>
          </p:cNvPr>
          <p:cNvSpPr txBox="1"/>
          <p:nvPr/>
        </p:nvSpPr>
        <p:spPr>
          <a:xfrm>
            <a:off x="1681316" y="225015"/>
            <a:ext cx="2821858" cy="47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US" noProof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84333-C7AE-3E37-960A-252EE67E5F5A}"/>
              </a:ext>
            </a:extLst>
          </p:cNvPr>
          <p:cNvSpPr txBox="1"/>
          <p:nvPr/>
        </p:nvSpPr>
        <p:spPr>
          <a:xfrm>
            <a:off x="1681316" y="657609"/>
            <a:ext cx="855439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Cardiovascular diseases cause nearly 27% of deaths in India, with cases rising yearly due to late diagnosis and fragmented health data.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PraanSutra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aims to build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MariaDB-based predictive data lake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integrates patient records and applies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identify high-risk patients early, enabling timely intervention and improved healthcare outcomes.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C5E1E-ABCD-D606-D9C8-185BB9C596FE}"/>
              </a:ext>
            </a:extLst>
          </p:cNvPr>
          <p:cNvSpPr txBox="1"/>
          <p:nvPr/>
        </p:nvSpPr>
        <p:spPr>
          <a:xfrm>
            <a:off x="1681316" y="2147614"/>
            <a:ext cx="1799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spc="-10" noProof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2058C5C-4F3C-64F6-9F70-C7B097B3F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316" y="2735101"/>
            <a:ext cx="7629525" cy="175432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MariaDB Healthcare Data Lake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unified patient records.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(Logistic Regression,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Random Forest) to predict high-risk cases.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clinicians and administrators.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scoring &amp; health report generation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ETL pipeline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data updates.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EA2EF-98A5-4070-74E9-642DA4F86E0A}"/>
              </a:ext>
            </a:extLst>
          </p:cNvPr>
          <p:cNvSpPr txBox="1"/>
          <p:nvPr/>
        </p:nvSpPr>
        <p:spPr>
          <a:xfrm>
            <a:off x="1681316" y="4660959"/>
            <a:ext cx="3529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spc="-10" noProof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of </a:t>
            </a:r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PraanSutra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-AI</a:t>
            </a:r>
            <a:endParaRPr lang="en-US" b="1" noProof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066934B-BCFD-3586-9837-9F826B85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316" y="5155657"/>
            <a:ext cx="7511845" cy="1477328"/>
          </a:xfrm>
          <a:prstGeom prst="rect">
            <a:avLst/>
          </a:prstGeom>
          <a:solidFill>
            <a:srgbClr val="C7F3F5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disease detection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preventive care.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scattered hospital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into one data lake.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AI-driven clinical decision support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scalability, security, and accessibility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India’s Digital Health Mission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smart healthcare analytics.</a:t>
            </a:r>
          </a:p>
        </p:txBody>
      </p:sp>
    </p:spTree>
    <p:extLst>
      <p:ext uri="{BB962C8B-B14F-4D97-AF65-F5344CB8AC3E}">
        <p14:creationId xmlns:p14="http://schemas.microsoft.com/office/powerpoint/2010/main" val="224910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8A0A8-6424-3F46-6BAA-932C07C0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B6F8886-C595-05E1-63F1-43E06533E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06167B-1569-7684-1A23-7767546E3171}"/>
              </a:ext>
            </a:extLst>
          </p:cNvPr>
          <p:cNvSpPr txBox="1"/>
          <p:nvPr/>
        </p:nvSpPr>
        <p:spPr>
          <a:xfrm>
            <a:off x="181898" y="882148"/>
            <a:ext cx="5771535" cy="5093702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💡 Proposed Solution:</a:t>
            </a:r>
          </a:p>
          <a:p>
            <a:pPr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MariaDB-based Healthcare Data Lake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integrate patients’ clinical, diagnostic, and appointment data.</a:t>
            </a:r>
          </a:p>
          <a:p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pipelines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clean, transform, and standardize patient data from multiple healthcare sources.</a:t>
            </a:r>
          </a:p>
          <a:p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lang="en-US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ML model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predict high-risk patients based on historical medical records and clinical parameters.</a:t>
            </a:r>
          </a:p>
          <a:p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an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web dashboard (Flask + HTML/CSS)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visualization and risk alerts.</a:t>
            </a:r>
          </a:p>
          <a:p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insights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healthcare professionals to prioritize preventive care and early intervention.</a:t>
            </a:r>
          </a:p>
          <a:p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improve prediction accuracy through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retraining and data updates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data lake.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AC377-0844-F9EB-5F0E-59BD39093E98}"/>
              </a:ext>
            </a:extLst>
          </p:cNvPr>
          <p:cNvSpPr txBox="1"/>
          <p:nvPr/>
        </p:nvSpPr>
        <p:spPr>
          <a:xfrm>
            <a:off x="6096000" y="228123"/>
            <a:ext cx="5953433" cy="6401753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⚙️ </a:t>
            </a:r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>
              <a:buNone/>
            </a:pP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patient records including demographics, vitals, diagnosis, and appointment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 store data in 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MariaDB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forming a scalable 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Data Lake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values, outliers, and inconsistent formats.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 and encode categorical variables (e.g., gender, chest pain type).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dataset into 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(80%)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(20%)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sets.</a:t>
            </a:r>
          </a:p>
          <a:p>
            <a:pPr>
              <a:buFont typeface="+mj-lt"/>
              <a:buAutoNum type="arabicPeriod"/>
            </a:pP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(</a:t>
            </a:r>
            <a:r>
              <a:rPr lang="en-I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I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high-risk vs. low-risk prediction.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hyperparameters using </a:t>
            </a:r>
            <a:r>
              <a:rPr lang="en-IN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using 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precision, recall, F1-score, ROC-AUC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Flask-based web interface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user access.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MariaDB and ML model for 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automation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data security and update model periodically with new data.</a:t>
            </a:r>
          </a:p>
        </p:txBody>
      </p:sp>
    </p:spTree>
    <p:extLst>
      <p:ext uri="{BB962C8B-B14F-4D97-AF65-F5344CB8AC3E}">
        <p14:creationId xmlns:p14="http://schemas.microsoft.com/office/powerpoint/2010/main" val="152574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9D30E-6CDB-4E77-F61B-6C7BDB8B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E54E16-BFE3-95C8-75F3-DE2E730BA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1B159868-4F29-9339-1802-D19C834200D5}"/>
              </a:ext>
            </a:extLst>
          </p:cNvPr>
          <p:cNvSpPr txBox="1">
            <a:spLocks/>
          </p:cNvSpPr>
          <p:nvPr/>
        </p:nvSpPr>
        <p:spPr>
          <a:xfrm>
            <a:off x="2693871" y="173113"/>
            <a:ext cx="763908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noProof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PraanSutra-AI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Existing</a:t>
            </a:r>
            <a:r>
              <a:rPr lang="en-IN" sz="2400" b="1" spc="-35" dirty="0">
                <a:solidFill>
                  <a:srgbClr val="C00000"/>
                </a:solidFill>
              </a:rPr>
              <a:t> </a:t>
            </a:r>
            <a:r>
              <a:rPr lang="en-IN" sz="24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</a:t>
            </a:r>
            <a:r>
              <a:rPr lang="en-US" sz="2400" b="1" spc="-10" noProof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Comparision</a:t>
            </a:r>
            <a:r>
              <a:rPr lang="en-IN" sz="24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E067568-C82A-2BAE-E6E4-EA74DEE87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93096"/>
              </p:ext>
            </p:extLst>
          </p:nvPr>
        </p:nvGraphicFramePr>
        <p:xfrm>
          <a:off x="845574" y="641824"/>
          <a:ext cx="10815484" cy="612962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30478">
                  <a:extLst>
                    <a:ext uri="{9D8B030D-6E8A-4147-A177-3AD203B41FA5}">
                      <a16:colId xmlns:a16="http://schemas.microsoft.com/office/drawing/2014/main" val="261233251"/>
                    </a:ext>
                  </a:extLst>
                </a:gridCol>
                <a:gridCol w="2369574">
                  <a:extLst>
                    <a:ext uri="{9D8B030D-6E8A-4147-A177-3AD203B41FA5}">
                      <a16:colId xmlns:a16="http://schemas.microsoft.com/office/drawing/2014/main" val="4114326973"/>
                    </a:ext>
                  </a:extLst>
                </a:gridCol>
                <a:gridCol w="2282685">
                  <a:extLst>
                    <a:ext uri="{9D8B030D-6E8A-4147-A177-3AD203B41FA5}">
                      <a16:colId xmlns:a16="http://schemas.microsoft.com/office/drawing/2014/main" val="743346356"/>
                    </a:ext>
                  </a:extLst>
                </a:gridCol>
                <a:gridCol w="2269650">
                  <a:extLst>
                    <a:ext uri="{9D8B030D-6E8A-4147-A177-3AD203B41FA5}">
                      <a16:colId xmlns:a16="http://schemas.microsoft.com/office/drawing/2014/main" val="1558259633"/>
                    </a:ext>
                  </a:extLst>
                </a:gridCol>
                <a:gridCol w="2163097">
                  <a:extLst>
                    <a:ext uri="{9D8B030D-6E8A-4147-A177-3AD203B41FA5}">
                      <a16:colId xmlns:a16="http://schemas.microsoft.com/office/drawing/2014/main" val="2891752414"/>
                    </a:ext>
                  </a:extLst>
                </a:gridCol>
              </a:tblGrid>
              <a:tr h="593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PraanSutra</a:t>
                      </a: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-AI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IBM Watson Health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Cloud Healthcare AI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Cloud for Healthcare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223189628"/>
                  </a:ext>
                </a:extLst>
              </a:tr>
              <a:tr h="593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 Area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Predictive Patient Risk Analysis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Clinical Decision Support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 Prediction &amp; Imaging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Integration &amp; Patient Insights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517174555"/>
                  </a:ext>
                </a:extLst>
              </a:tr>
              <a:tr h="11183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Source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EMR, Diagnosis &amp; Appointment Data (MariaDB Data Lake)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Clinical &amp; Genomic Data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Medical Images, EHR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 &amp; Provider Data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66806162"/>
                  </a:ext>
                </a:extLst>
              </a:tr>
              <a:tr h="593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Model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 / Random Forest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(Proprietary)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ML APIs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Azure ML Models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489455305"/>
                  </a:ext>
                </a:extLst>
              </a:tr>
              <a:tr h="593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Interface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GUI Dashboard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Console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Console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Azure Portal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544990337"/>
                  </a:ext>
                </a:extLst>
              </a:tr>
              <a:tr h="593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Scalability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(Data Lake Architecture)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105499014"/>
                  </a:ext>
                </a:extLst>
              </a:tr>
              <a:tr h="593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(Open-Source + Custom)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39619397"/>
                  </a:ext>
                </a:extLst>
              </a:tr>
              <a:tr h="855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Risk Prediction, Low-Cost Customization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AI Accuracy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Cloud ML Integration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Seamless Healthcare Data Flow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65827775"/>
                  </a:ext>
                </a:extLst>
              </a:tr>
              <a:tr h="593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Dataset, Prototype Stage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Expensive, Closed System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Cloud Expertise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Costly for Small Hospitals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6013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56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C1FA-7951-3792-081F-94858EC9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E6BC535-0EF7-6AFF-B814-37AB4F3EB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96C24F-F528-DB91-0C83-0C96A43D5065}"/>
              </a:ext>
            </a:extLst>
          </p:cNvPr>
          <p:cNvSpPr txBox="1"/>
          <p:nvPr/>
        </p:nvSpPr>
        <p:spPr>
          <a:xfrm>
            <a:off x="4689987" y="66368"/>
            <a:ext cx="308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AND BENEFITS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B867F-3204-49C5-0B92-AA3B5912A244}"/>
              </a:ext>
            </a:extLst>
          </p:cNvPr>
          <p:cNvSpPr txBox="1"/>
          <p:nvPr/>
        </p:nvSpPr>
        <p:spPr>
          <a:xfrm>
            <a:off x="196646" y="502068"/>
            <a:ext cx="5830529" cy="2631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Target Users:</a:t>
            </a:r>
          </a:p>
          <a:p>
            <a:pPr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Providers:</a:t>
            </a:r>
            <a:b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Hospitals &amp; Clinics → Predict patient risks for early intervention.</a:t>
            </a:r>
            <a:b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Doctors → Access risk scores &amp; patient health history in real-time.</a:t>
            </a:r>
            <a:b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Medical Researchers → Use data for clinical trend analysis.</a:t>
            </a:r>
          </a:p>
          <a:p>
            <a:pPr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IT Teams:</a:t>
            </a:r>
            <a:b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Use MariaDB Data Lake for scalable data storage.</a:t>
            </a:r>
            <a:b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Build dashboards &amp; predictive models for management insights.</a:t>
            </a:r>
          </a:p>
          <a:p>
            <a:pPr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 Organizations:</a:t>
            </a:r>
            <a:b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Identify high-risk populations for preventive care programs.</a:t>
            </a:r>
            <a:b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Optimize healthcare resource allocation.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20181-DE41-1589-BD56-913FE92577C0}"/>
              </a:ext>
            </a:extLst>
          </p:cNvPr>
          <p:cNvSpPr txBox="1"/>
          <p:nvPr/>
        </p:nvSpPr>
        <p:spPr>
          <a:xfrm>
            <a:off x="3485536" y="3236813"/>
            <a:ext cx="6174658" cy="3554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500" b="1" dirty="0"/>
              <a:t>📊 Impact with Numbers:</a:t>
            </a:r>
          </a:p>
          <a:p>
            <a:pPr>
              <a:buNone/>
            </a:pPr>
            <a:r>
              <a:rPr lang="en-IN" sz="1500" b="1" dirty="0"/>
              <a:t>Performance Impact ⚙️</a:t>
            </a:r>
            <a:endParaRPr lang="en-IN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⏱️ Query Speed: &lt; 2 seconds for 100K+ patient records using MariaDB aggregation.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🎯 Accuracy: 98% prediction accuracy for high-risk patients using ML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💾 Storage Efficiency: 40% reduction in data redundancy via schema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📈 Automation: Real-time ETL and risk scoring pipeline.</a:t>
            </a:r>
          </a:p>
          <a:p>
            <a:pPr>
              <a:buNone/>
            </a:pPr>
            <a:r>
              <a:rPr lang="en-IN" sz="1500" b="1" dirty="0"/>
              <a:t>Potential Impact 🚀</a:t>
            </a:r>
            <a:br>
              <a:rPr lang="en-IN" sz="1500" dirty="0"/>
            </a:br>
            <a:r>
              <a:rPr lang="en-IN" sz="1500" dirty="0"/>
              <a:t>If deployed across healthcare networks: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🧑‍⚕️ 50,000+ patient records </a:t>
            </a:r>
            <a:r>
              <a:rPr lang="en-IN" sz="1500" dirty="0" err="1"/>
              <a:t>analyzed</a:t>
            </a:r>
            <a:r>
              <a:rPr lang="en-IN" sz="1500" dirty="0"/>
              <a:t> for early disease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🏥 20–30% improvement in preventive treatment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💡 Supports AI-driven healthcare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🌐 Promotes Digital Health infrastructure under HealthTech initiatives.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0B51B-D8DA-6E63-D8FB-A75B5431B8EB}"/>
              </a:ext>
            </a:extLst>
          </p:cNvPr>
          <p:cNvSpPr txBox="1"/>
          <p:nvPr/>
        </p:nvSpPr>
        <p:spPr>
          <a:xfrm>
            <a:off x="6204155" y="1108966"/>
            <a:ext cx="5869858" cy="1246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b="1" dirty="0"/>
              <a:t>✨ Wow Point:</a:t>
            </a:r>
          </a:p>
          <a:p>
            <a:pPr>
              <a:buNone/>
            </a:pPr>
            <a:r>
              <a:rPr lang="en-US" sz="1500" dirty="0"/>
              <a:t>“Enabling data-driven healthcare through a </a:t>
            </a:r>
            <a:r>
              <a:rPr lang="en-US" sz="1500" b="1" dirty="0"/>
              <a:t>MariaDB-powered predictive system</a:t>
            </a:r>
            <a:r>
              <a:rPr lang="en-US" sz="1500" dirty="0"/>
              <a:t> — achieving </a:t>
            </a:r>
            <a:r>
              <a:rPr lang="en-US" sz="1500" b="1" dirty="0"/>
              <a:t>up to 98% accurate patient risk prediction</a:t>
            </a:r>
            <a:r>
              <a:rPr lang="en-US" sz="1500" dirty="0"/>
              <a:t>, reducing </a:t>
            </a:r>
            <a:r>
              <a:rPr lang="en-US" sz="1500" b="1" dirty="0"/>
              <a:t>manual data analysis by 50%</a:t>
            </a:r>
            <a:r>
              <a:rPr lang="en-US" sz="1500" dirty="0"/>
              <a:t>, and empowering </a:t>
            </a:r>
            <a:r>
              <a:rPr lang="en-US" sz="1500" b="1" dirty="0"/>
              <a:t>clinicians with real-time, AI-supported insights</a:t>
            </a:r>
            <a:r>
              <a:rPr lang="en-US" sz="15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7784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41DD9-E4F4-03FB-67B8-12128B772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1FA67D8D-E6D6-1BC2-2657-CDB6F8679212}"/>
              </a:ext>
            </a:extLst>
          </p:cNvPr>
          <p:cNvSpPr txBox="1">
            <a:spLocks/>
          </p:cNvSpPr>
          <p:nvPr/>
        </p:nvSpPr>
        <p:spPr>
          <a:xfrm>
            <a:off x="3563775" y="-419704"/>
            <a:ext cx="6043625" cy="839408"/>
          </a:xfrm>
          <a:prstGeom prst="rect">
            <a:avLst/>
          </a:prstGeom>
        </p:spPr>
        <p:txBody>
          <a:bodyPr vert="horz" wrap="square" lIns="0" tIns="46553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862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noProof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PraanSutra-AI</a:t>
            </a:r>
            <a:r>
              <a:rPr lang="en-US" sz="24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System  Architecture</a:t>
            </a:r>
          </a:p>
        </p:txBody>
      </p:sp>
      <p:pic>
        <p:nvPicPr>
          <p:cNvPr id="3" name="SystemArchi[1]">
            <a:hlinkClick r:id="" action="ppaction://media"/>
            <a:extLst>
              <a:ext uri="{FF2B5EF4-FFF2-40B4-BE49-F238E27FC236}">
                <a16:creationId xmlns:a16="http://schemas.microsoft.com/office/drawing/2014/main" id="{FAC29A77-7DD4-3D61-A2FE-F11B696C9C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58761"/>
            <a:ext cx="12192000" cy="61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8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A95D3-388A-DB9D-871B-1366339F3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9B23E-CFAD-E0B6-7EB0-A97AB2593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CAE3F-3C61-688E-B78D-3B3C92A5AA01}"/>
              </a:ext>
            </a:extLst>
          </p:cNvPr>
          <p:cNvSpPr txBox="1"/>
          <p:nvPr/>
        </p:nvSpPr>
        <p:spPr>
          <a:xfrm>
            <a:off x="4410382" y="73356"/>
            <a:ext cx="3371236" cy="477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🩺 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7222F-5709-628A-5322-56F830220DBE}"/>
              </a:ext>
            </a:extLst>
          </p:cNvPr>
          <p:cNvSpPr txBox="1"/>
          <p:nvPr/>
        </p:nvSpPr>
        <p:spPr>
          <a:xfrm>
            <a:off x="2134828" y="620561"/>
            <a:ext cx="8377084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📘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Title: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Heart Disease Dataset (Kaggle)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https://www.kaggle.com/datasets/johnsmith88/heart-disease-dataset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📊 Total Records: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1,026 patient entries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📂 Total Features: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 clinical and demographic attributes + 1 target label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8B438-5498-F497-9A11-04B25464212B}"/>
              </a:ext>
            </a:extLst>
          </p:cNvPr>
          <p:cNvSpPr txBox="1"/>
          <p:nvPr/>
        </p:nvSpPr>
        <p:spPr>
          <a:xfrm>
            <a:off x="3236041" y="1921096"/>
            <a:ext cx="6174658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📈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Range (Value Distribution)</a:t>
            </a:r>
          </a:p>
          <a:p>
            <a:pPr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29 – 77 years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 BP: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 – 200 mmHg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Cholesterol: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120 – 570 mg/dL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Heart Rate: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71 – 202 bpm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Oldpeak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 depression):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 – 6.2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0DF15-0021-E5FD-8419-1F1CF052FA36}"/>
              </a:ext>
            </a:extLst>
          </p:cNvPr>
          <p:cNvSpPr txBox="1"/>
          <p:nvPr/>
        </p:nvSpPr>
        <p:spPr>
          <a:xfrm>
            <a:off x="600383" y="4052629"/>
            <a:ext cx="1858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1E79B23-70FB-3A2E-49DC-34C88147D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92" y="4758253"/>
            <a:ext cx="1254693" cy="13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ndas - Python Data Analysis Library">
            <a:extLst>
              <a:ext uri="{FF2B5EF4-FFF2-40B4-BE49-F238E27FC236}">
                <a16:creationId xmlns:a16="http://schemas.microsoft.com/office/drawing/2014/main" id="{237EE918-5D82-1521-0CFB-DB25E0C32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65" y="4862140"/>
            <a:ext cx="1624781" cy="11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umpy">
            <a:extLst>
              <a:ext uri="{FF2B5EF4-FFF2-40B4-BE49-F238E27FC236}">
                <a16:creationId xmlns:a16="http://schemas.microsoft.com/office/drawing/2014/main" id="{277E7C93-039B-1DE1-7326-5C3CD0104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926" y="4708079"/>
            <a:ext cx="1458248" cy="14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XGBoost: Gradient Boosting Framework ...">
            <a:extLst>
              <a:ext uri="{FF2B5EF4-FFF2-40B4-BE49-F238E27FC236}">
                <a16:creationId xmlns:a16="http://schemas.microsoft.com/office/drawing/2014/main" id="{ACED0738-F05F-1A76-3C2D-2B242099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667" y="4222520"/>
            <a:ext cx="1580198" cy="10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plotlib">
            <a:extLst>
              <a:ext uri="{FF2B5EF4-FFF2-40B4-BE49-F238E27FC236}">
                <a16:creationId xmlns:a16="http://schemas.microsoft.com/office/drawing/2014/main" id="{DDCD1092-5E5F-607A-C40A-00EA187C8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66" y="5525855"/>
            <a:ext cx="1204800" cy="12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C7DC7CDD-ADBB-9CD2-18CC-78A357CE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205" y="4117029"/>
            <a:ext cx="1368988" cy="136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oogle Colab Features, Best Practices ...">
            <a:extLst>
              <a:ext uri="{FF2B5EF4-FFF2-40B4-BE49-F238E27FC236}">
                <a16:creationId xmlns:a16="http://schemas.microsoft.com/office/drawing/2014/main" id="{B9E1280A-B9D6-62E4-678E-3BE74D5F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358" y="5606220"/>
            <a:ext cx="2169430" cy="11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ML5 Logo PNG Vector (EPS) Free Download">
            <a:extLst>
              <a:ext uri="{FF2B5EF4-FFF2-40B4-BE49-F238E27FC236}">
                <a16:creationId xmlns:a16="http://schemas.microsoft.com/office/drawing/2014/main" id="{A7D7B5BA-4FB9-4A38-F09D-B9692019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336" y="4070246"/>
            <a:ext cx="1418149" cy="141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aDB | Okoone">
            <a:extLst>
              <a:ext uri="{FF2B5EF4-FFF2-40B4-BE49-F238E27FC236}">
                <a16:creationId xmlns:a16="http://schemas.microsoft.com/office/drawing/2014/main" id="{7C381E01-425F-074B-F169-EEBBDE62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402" y="4638255"/>
            <a:ext cx="2249497" cy="13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9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07C60-52BA-25C7-3AF0-BE4428F23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2BB03-FD25-C785-E4BF-3039B375D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AE5A6-3B7D-EA38-F6D5-3894A47EF3B3}"/>
              </a:ext>
            </a:extLst>
          </p:cNvPr>
          <p:cNvSpPr txBox="1"/>
          <p:nvPr/>
        </p:nvSpPr>
        <p:spPr>
          <a:xfrm>
            <a:off x="3422854" y="93020"/>
            <a:ext cx="5346291" cy="46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/>
              <a:t>🧠 </a:t>
            </a:r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Machine Learning Model</a:t>
            </a:r>
            <a:endParaRPr lang="en-US" kern="100" noProof="1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97A89-B823-B3DA-F057-D6D091A844D1}"/>
              </a:ext>
            </a:extLst>
          </p:cNvPr>
          <p:cNvSpPr txBox="1"/>
          <p:nvPr/>
        </p:nvSpPr>
        <p:spPr>
          <a:xfrm>
            <a:off x="378537" y="1059044"/>
            <a:ext cx="6174658" cy="2031325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💡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PraanSutra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-AI</a:t>
            </a:r>
          </a:p>
          <a:p>
            <a:pPr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healthcare analytics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complex, nonlinear patterns.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generalization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patient risk categories.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real-time, explainable AI insights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clinical decision-making.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5D1C-EE0D-4B73-87DF-89CE5F9E0233}"/>
              </a:ext>
            </a:extLst>
          </p:cNvPr>
          <p:cNvSpPr txBox="1"/>
          <p:nvPr/>
        </p:nvSpPr>
        <p:spPr>
          <a:xfrm>
            <a:off x="1127016" y="3428999"/>
            <a:ext cx="4677699" cy="2612840"/>
          </a:xfrm>
          <a:prstGeom prst="rect">
            <a:avLst/>
          </a:prstGeom>
          <a:solidFill>
            <a:srgbClr val="CCFF99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⚙️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Used</a:t>
            </a:r>
          </a:p>
          <a:p>
            <a:pPr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Courier New" panose="02070309020205020404" pitchFamily="49" charset="0"/>
              </a:rPr>
              <a:t>n_estimators</a:t>
            </a:r>
            <a:r>
              <a:rPr lang="en-IN" dirty="0"/>
              <a:t>: 300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Courier New" panose="02070309020205020404" pitchFamily="49" charset="0"/>
              </a:rPr>
              <a:t>learning_rate</a:t>
            </a:r>
            <a:r>
              <a:rPr lang="en-IN" dirty="0"/>
              <a:t>: 0.05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Courier New" panose="02070309020205020404" pitchFamily="49" charset="0"/>
              </a:rPr>
              <a:t>max_depth</a:t>
            </a:r>
            <a:r>
              <a:rPr lang="en-IN" dirty="0"/>
              <a:t>: 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Courier New" panose="02070309020205020404" pitchFamily="49" charset="0"/>
              </a:rPr>
              <a:t>subsample</a:t>
            </a:r>
            <a:r>
              <a:rPr lang="en-IN" dirty="0"/>
              <a:t>: 0.8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Courier New" panose="02070309020205020404" pitchFamily="49" charset="0"/>
              </a:rPr>
              <a:t>colsample_bytree</a:t>
            </a:r>
            <a:r>
              <a:rPr lang="en-IN" dirty="0"/>
              <a:t>: 0.8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Courier New" panose="02070309020205020404" pitchFamily="49" charset="0"/>
              </a:rPr>
              <a:t>reg_lambda</a:t>
            </a:r>
            <a:r>
              <a:rPr lang="en-IN" dirty="0"/>
              <a:t>: 1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(L2 Regularization)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latin typeface="Courier New" panose="02070309020205020404" pitchFamily="49" charset="0"/>
              </a:rPr>
              <a:t>reg_alpha</a:t>
            </a:r>
            <a:r>
              <a:rPr lang="en-IN" dirty="0"/>
              <a:t>: 0.5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(L1 Regularization)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0DCFD-BAFD-65EA-853B-D051B326C4F5}"/>
              </a:ext>
            </a:extLst>
          </p:cNvPr>
          <p:cNvSpPr txBox="1"/>
          <p:nvPr/>
        </p:nvSpPr>
        <p:spPr>
          <a:xfrm>
            <a:off x="6845708" y="1073299"/>
            <a:ext cx="5053779" cy="2031325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🔬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Logic</a:t>
            </a:r>
          </a:p>
          <a:p>
            <a:pPr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small decision trees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tree learns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&gt; 50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Cholesterol &gt; 220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↑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 &gt; 140/90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BMI &gt; 28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↑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Missed Appointments &gt; 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↑ Risk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A9492-372F-5F70-4229-DD21B7972AD7}"/>
              </a:ext>
            </a:extLst>
          </p:cNvPr>
          <p:cNvSpPr txBox="1"/>
          <p:nvPr/>
        </p:nvSpPr>
        <p:spPr>
          <a:xfrm>
            <a:off x="6553195" y="3837744"/>
            <a:ext cx="4434348" cy="2031325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📈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Probability (0.0 – 1.0)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Closer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 → High-Risk Patient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Closer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 → Low-Risk Patient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A → 0.86 (High Risk)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B → 0.27 (Low Risk)</a:t>
            </a:r>
          </a:p>
        </p:txBody>
      </p:sp>
    </p:spTree>
    <p:extLst>
      <p:ext uri="{BB962C8B-B14F-4D97-AF65-F5344CB8AC3E}">
        <p14:creationId xmlns:p14="http://schemas.microsoft.com/office/powerpoint/2010/main" val="138136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523DC-25C9-85C8-D95C-D33229FEB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531AF9-81A7-7AF2-F8A5-577447634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E69656FE-7CB9-C69A-F7F0-CFCBCCBBC724}"/>
              </a:ext>
            </a:extLst>
          </p:cNvPr>
          <p:cNvSpPr txBox="1">
            <a:spLocks/>
          </p:cNvSpPr>
          <p:nvPr/>
        </p:nvSpPr>
        <p:spPr>
          <a:xfrm>
            <a:off x="4847034" y="-180608"/>
            <a:ext cx="1484195" cy="839408"/>
          </a:xfrm>
          <a:prstGeom prst="rect">
            <a:avLst/>
          </a:prstGeom>
        </p:spPr>
        <p:txBody>
          <a:bodyPr vert="horz" wrap="square" lIns="0" tIns="46553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862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noProof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400" b="1" spc="-1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AC72-15F0-5B26-EFD8-11C377817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8" y="737458"/>
            <a:ext cx="4250041" cy="2592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65386-0A6C-90AC-CFC9-4397FD5BB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68" y="451191"/>
            <a:ext cx="3991744" cy="2878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8F60F-C8D4-A9C5-A60F-53C4A90F5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8" y="3654595"/>
            <a:ext cx="4489796" cy="2878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B9367-419C-5F3A-941B-858A3DBB2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46" y="3510249"/>
            <a:ext cx="3894666" cy="31157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356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1681</Words>
  <Application>Microsoft Office PowerPoint</Application>
  <PresentationFormat>Widescreen</PresentationFormat>
  <Paragraphs>164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 Sonawane</dc:creator>
  <cp:lastModifiedBy>yash Sonawane</cp:lastModifiedBy>
  <cp:revision>11</cp:revision>
  <dcterms:created xsi:type="dcterms:W3CDTF">2025-05-30T08:29:14Z</dcterms:created>
  <dcterms:modified xsi:type="dcterms:W3CDTF">2025-11-03T10:50:50Z</dcterms:modified>
</cp:coreProperties>
</file>